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4122" r:id="rId1"/>
  </p:sldMasterIdLst>
  <p:notesMasterIdLst>
    <p:notesMasterId r:id="rId14"/>
  </p:notesMasterIdLst>
  <p:sldIdLst>
    <p:sldId id="268" r:id="rId2"/>
    <p:sldId id="256" r:id="rId3"/>
    <p:sldId id="257" r:id="rId4"/>
    <p:sldId id="280" r:id="rId5"/>
    <p:sldId id="258" r:id="rId6"/>
    <p:sldId id="262" r:id="rId7"/>
    <p:sldId id="275" r:id="rId8"/>
    <p:sldId id="276" r:id="rId9"/>
    <p:sldId id="286" r:id="rId10"/>
    <p:sldId id="337" r:id="rId11"/>
    <p:sldId id="277" r:id="rId12"/>
    <p:sldId id="266" r:id="rId13"/>
  </p:sldIdLst>
  <p:sldSz cx="9144000" cy="5715000" type="screen16x10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920F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 showGuides="1">
      <p:cViewPr varScale="1">
        <p:scale>
          <a:sx n="137" d="100"/>
          <a:sy n="137" d="100"/>
        </p:scale>
        <p:origin x="900" y="108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MD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19C0C-7BB2-44C8-A18A-3931BA543EF5}" type="datetimeFigureOut">
              <a:rPr lang="ru-MD" smtClean="0"/>
              <a:t>21.01.2026</a:t>
            </a:fld>
            <a:endParaRPr lang="ru-MD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720975" y="857250"/>
            <a:ext cx="370205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MD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MD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MD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8DBEED-3111-42B3-B647-AF11ED8B14CC}" type="slidenum">
              <a:rPr lang="ru-MD" smtClean="0"/>
              <a:t>‹#›</a:t>
            </a:fld>
            <a:endParaRPr lang="ru-MD"/>
          </a:p>
        </p:txBody>
      </p:sp>
    </p:spTree>
    <p:extLst>
      <p:ext uri="{BB962C8B-B14F-4D97-AF65-F5344CB8AC3E}">
        <p14:creationId xmlns:p14="http://schemas.microsoft.com/office/powerpoint/2010/main" val="28408944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MD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7E72A1-29D7-4060-B1F5-724125F71102}" type="slidenum">
              <a:rPr lang="ru-MD" smtClean="0"/>
              <a:t>11</a:t>
            </a:fld>
            <a:endParaRPr lang="ru-MD"/>
          </a:p>
        </p:txBody>
      </p:sp>
    </p:spTree>
    <p:extLst>
      <p:ext uri="{BB962C8B-B14F-4D97-AF65-F5344CB8AC3E}">
        <p14:creationId xmlns:p14="http://schemas.microsoft.com/office/powerpoint/2010/main" val="2965754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0" y="2095500"/>
            <a:ext cx="6686549" cy="1885651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0" y="3981150"/>
            <a:ext cx="6686549" cy="938569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40AD-7711-4909-B300-6F32DA3453D8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3603176"/>
            <a:ext cx="1308489" cy="648824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774617"/>
            <a:ext cx="584825" cy="304271"/>
          </a:xfrm>
        </p:spPr>
        <p:txBody>
          <a:bodyPr/>
          <a:lstStyle/>
          <a:p>
            <a:fld id="{8BB40ED7-E7C4-48FA-8C46-3F10C1919B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3690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508000"/>
            <a:ext cx="6686549" cy="25975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628372"/>
            <a:ext cx="6686549" cy="1296553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40AD-7711-4909-B300-6F32DA3453D8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2648479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2703450"/>
            <a:ext cx="584825" cy="304271"/>
          </a:xfrm>
        </p:spPr>
        <p:txBody>
          <a:bodyPr/>
          <a:lstStyle/>
          <a:p>
            <a:fld id="{8BB40ED7-E7C4-48FA-8C46-3F10C1919B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6258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2" y="508000"/>
            <a:ext cx="6295445" cy="24130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59" y="2921000"/>
            <a:ext cx="5652416" cy="3175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628372"/>
            <a:ext cx="6686549" cy="1296553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40AD-7711-4909-B300-6F32DA3453D8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2648479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2703450"/>
            <a:ext cx="584825" cy="304271"/>
          </a:xfrm>
        </p:spPr>
        <p:txBody>
          <a:bodyPr/>
          <a:lstStyle/>
          <a:p>
            <a:fld id="{8BB40ED7-E7C4-48FA-8C46-3F10C1919B81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50739" y="540004"/>
            <a:ext cx="457200" cy="487313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421089"/>
            <a:ext cx="457200" cy="487313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616188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032001"/>
            <a:ext cx="6686550" cy="2270704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4318000"/>
            <a:ext cx="6686550" cy="608018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40AD-7711-4909-B300-6F32DA3453D8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093104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152573"/>
            <a:ext cx="584825" cy="304271"/>
          </a:xfrm>
        </p:spPr>
        <p:txBody>
          <a:bodyPr/>
          <a:lstStyle/>
          <a:p>
            <a:fld id="{8BB40ED7-E7C4-48FA-8C46-3F10C1919B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62362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2" y="508000"/>
            <a:ext cx="6295445" cy="24130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3619500"/>
            <a:ext cx="6686550" cy="6985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4318000"/>
            <a:ext cx="6686550" cy="608018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40AD-7711-4909-B300-6F32DA3453D8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4093104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152573"/>
            <a:ext cx="584825" cy="304271"/>
          </a:xfrm>
        </p:spPr>
        <p:txBody>
          <a:bodyPr/>
          <a:lstStyle/>
          <a:p>
            <a:fld id="{8BB40ED7-E7C4-48FA-8C46-3F10C1919B81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850739" y="540004"/>
            <a:ext cx="457200" cy="487313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421089"/>
            <a:ext cx="457200" cy="487313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516118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522839"/>
            <a:ext cx="6686549" cy="2400017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3619500"/>
            <a:ext cx="6686550" cy="6985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4318000"/>
            <a:ext cx="6686550" cy="608018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40AD-7711-4909-B300-6F32DA3453D8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093104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152573"/>
            <a:ext cx="584825" cy="304271"/>
          </a:xfrm>
        </p:spPr>
        <p:txBody>
          <a:bodyPr/>
          <a:lstStyle/>
          <a:p>
            <a:fld id="{8BB40ED7-E7C4-48FA-8C46-3F10C1919B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8526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40AD-7711-4909-B300-6F32DA3453D8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595313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40ED7-E7C4-48FA-8C46-3F10C1919B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01807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09" y="522838"/>
            <a:ext cx="1655701" cy="440318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522838"/>
            <a:ext cx="4857750" cy="440318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40AD-7711-4909-B300-6F32DA3453D8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595313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40ED7-E7C4-48FA-8C46-3F10C1919B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20449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1314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520092"/>
            <a:ext cx="6683765" cy="106740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1778000"/>
            <a:ext cx="6686550" cy="314801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40AD-7711-4909-B300-6F32DA3453D8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595313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40ED7-E7C4-48FA-8C46-3F10C1919B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227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1715625"/>
            <a:ext cx="6686549" cy="12240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2941774"/>
            <a:ext cx="6686549" cy="7170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40AD-7711-4909-B300-6F32DA3453D8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2648479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2703450"/>
            <a:ext cx="584825" cy="304271"/>
          </a:xfrm>
        </p:spPr>
        <p:txBody>
          <a:bodyPr/>
          <a:lstStyle/>
          <a:p>
            <a:fld id="{8BB40ED7-E7C4-48FA-8C46-3F10C1919B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2128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1778000"/>
            <a:ext cx="3235398" cy="314801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1771852"/>
            <a:ext cx="3235398" cy="314801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40AD-7711-4909-B300-6F32DA3453D8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595313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656485"/>
            <a:ext cx="584825" cy="304271"/>
          </a:xfrm>
        </p:spPr>
        <p:txBody>
          <a:bodyPr/>
          <a:lstStyle/>
          <a:p>
            <a:fld id="{8BB40ED7-E7C4-48FA-8C46-3F10C1919B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9695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0" y="1643919"/>
            <a:ext cx="2994549" cy="480218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124138"/>
            <a:ext cx="3257170" cy="279505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2" y="1641229"/>
            <a:ext cx="2999251" cy="480218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121448"/>
            <a:ext cx="3254006" cy="279505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40AD-7711-4909-B300-6F32DA3453D8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595313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656485"/>
            <a:ext cx="584825" cy="304271"/>
          </a:xfrm>
        </p:spPr>
        <p:txBody>
          <a:bodyPr/>
          <a:lstStyle/>
          <a:p>
            <a:fld id="{8BB40ED7-E7C4-48FA-8C46-3F10C1919B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665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40AD-7711-4909-B300-6F32DA3453D8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595313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40ED7-E7C4-48FA-8C46-3F10C1919B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4726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40AD-7711-4909-B300-6F32DA3453D8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595313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40ED7-E7C4-48FA-8C46-3F10C1919B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1878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371740"/>
            <a:ext cx="2628899" cy="813593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371741"/>
            <a:ext cx="3886200" cy="4512469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1332178"/>
            <a:ext cx="2628899" cy="3552030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40AD-7711-4909-B300-6F32DA3453D8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595313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40ED7-E7C4-48FA-8C46-3F10C1919B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6353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000500"/>
            <a:ext cx="6686550" cy="472282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529138"/>
            <a:ext cx="6686550" cy="3212475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4472782"/>
            <a:ext cx="6686550" cy="411427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40AD-7711-4909-B300-6F32DA3453D8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093104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152573"/>
            <a:ext cx="584825" cy="304271"/>
          </a:xfrm>
        </p:spPr>
        <p:txBody>
          <a:bodyPr/>
          <a:lstStyle/>
          <a:p>
            <a:fld id="{8BB40ED7-E7C4-48FA-8C46-3F10C1919B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7337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190500"/>
            <a:ext cx="2138637" cy="5532190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0416" y="-655"/>
            <a:ext cx="1767506" cy="571169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5715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4" y="520092"/>
            <a:ext cx="6683765" cy="10674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1778000"/>
            <a:ext cx="6686550" cy="3238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5108698"/>
            <a:ext cx="859712" cy="3086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440AD-7711-4909-B300-6F32DA3453D8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0" y="5113174"/>
            <a:ext cx="5714999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60" y="656485"/>
            <a:ext cx="584825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8BB40ED7-E7C4-48FA-8C46-3F10C1919B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2957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23" r:id="rId1"/>
    <p:sldLayoutId id="2147484124" r:id="rId2"/>
    <p:sldLayoutId id="2147484125" r:id="rId3"/>
    <p:sldLayoutId id="2147484126" r:id="rId4"/>
    <p:sldLayoutId id="2147484127" r:id="rId5"/>
    <p:sldLayoutId id="2147484128" r:id="rId6"/>
    <p:sldLayoutId id="2147484129" r:id="rId7"/>
    <p:sldLayoutId id="2147484130" r:id="rId8"/>
    <p:sldLayoutId id="2147484131" r:id="rId9"/>
    <p:sldLayoutId id="2147484132" r:id="rId10"/>
    <p:sldLayoutId id="2147484133" r:id="rId11"/>
    <p:sldLayoutId id="2147484134" r:id="rId12"/>
    <p:sldLayoutId id="2147484135" r:id="rId13"/>
    <p:sldLayoutId id="2147484136" r:id="rId14"/>
    <p:sldLayoutId id="2147484137" r:id="rId15"/>
    <p:sldLayoutId id="2147484138" r:id="rId16"/>
    <p:sldLayoutId id="2147484139" r:id="rId17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microsoft.com/office/2007/relationships/hdphoto" Target="../media/hdphoto1.wdp"/><Relationship Id="rId7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14.jpg"/><Relationship Id="rId4" Type="http://schemas.openxmlformats.org/officeDocument/2006/relationships/image" Target="../media/image1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7234BB-623E-9C83-F81D-B208CDFB75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508" y="485498"/>
            <a:ext cx="6860304" cy="190426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7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Общественные слушания    </a:t>
            </a:r>
            <a:endParaRPr lang="ru-MD" sz="7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152E33D-F47D-4456-CAE0-668E5DBF093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6" y="4305158"/>
            <a:ext cx="1645627" cy="1244063"/>
          </a:xfrm>
          <a:prstGeom prst="rect">
            <a:avLst/>
          </a:prstGeom>
          <a:effectLst>
            <a:glow rad="495300">
              <a:schemeClr val="tx2">
                <a:lumMod val="60000"/>
                <a:lumOff val="40000"/>
              </a:schemeClr>
            </a:glow>
          </a:effectLst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736C0A2-2EF1-3F1C-DB39-0B4464C1A5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0762" y="485499"/>
            <a:ext cx="2029111" cy="1350281"/>
          </a:xfrm>
          <a:prstGeom prst="rect">
            <a:avLst/>
          </a:prstGeom>
        </p:spPr>
      </p:pic>
      <p:sp>
        <p:nvSpPr>
          <p:cNvPr id="7" name="Подзаголовок 2">
            <a:extLst>
              <a:ext uri="{FF2B5EF4-FFF2-40B4-BE49-F238E27FC236}">
                <a16:creationId xmlns:a16="http://schemas.microsoft.com/office/drawing/2014/main" id="{2EF6F2BA-271A-4243-F76A-A957509CBF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6667" y="2636113"/>
            <a:ext cx="6252100" cy="2443579"/>
          </a:xfrm>
        </p:spPr>
        <p:txBody>
          <a:bodyPr>
            <a:normAutofit fontScale="85000" lnSpcReduction="10000"/>
          </a:bodyPr>
          <a:lstStyle/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700" dirty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- </a:t>
            </a:r>
            <a:r>
              <a:rPr lang="ru-RU" altLang="ru-RU" sz="2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принципа прозрачности (открытости) проекта местного бюджета;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ru-RU" altLang="ru-RU" sz="225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</a:pPr>
            <a:r>
              <a:rPr lang="ru-RU" altLang="ru-RU" sz="2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 Информирования жителей города и района, выявления общественного мнения о проекте местного бюджета;</a:t>
            </a:r>
          </a:p>
          <a:p>
            <a:pPr algn="just" eaLnBrk="1" hangingPunct="1">
              <a:spcBef>
                <a:spcPct val="0"/>
              </a:spcBef>
            </a:pPr>
            <a:endParaRPr lang="ru-RU" altLang="ru-RU" sz="225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</a:pPr>
            <a:r>
              <a:rPr lang="ru-RU" altLang="ru-RU" sz="2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Обсуждения предложений от участников слушаний.</a:t>
            </a:r>
          </a:p>
          <a:p>
            <a:pPr algn="just" eaLnBrk="1" hangingPunct="1">
              <a:spcBef>
                <a:spcPct val="0"/>
              </a:spcBef>
            </a:pPr>
            <a:endParaRPr lang="ru-RU" altLang="ru-RU" sz="2100" dirty="0">
              <a:solidFill>
                <a:schemeClr val="tx1"/>
              </a:solidFill>
              <a:latin typeface="Calibri" pitchFamily="34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ru-RU" altLang="ru-RU" sz="2100" dirty="0">
              <a:solidFill>
                <a:schemeClr val="tx1"/>
              </a:solidFill>
              <a:latin typeface="Calibri" pitchFamily="34" charset="0"/>
              <a:cs typeface="Times New Roman" pitchFamily="18" charset="0"/>
            </a:endParaRPr>
          </a:p>
          <a:p>
            <a:pPr algn="ctr"/>
            <a:endParaRPr lang="ru-MD" sz="30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81414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79D008C4-8181-4BBD-9AE8-F013D625E72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7844930"/>
              </p:ext>
            </p:extLst>
          </p:nvPr>
        </p:nvGraphicFramePr>
        <p:xfrm>
          <a:off x="607273" y="1047023"/>
          <a:ext cx="8055096" cy="352551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84709">
                  <a:extLst>
                    <a:ext uri="{9D8B030D-6E8A-4147-A177-3AD203B41FA5}">
                      <a16:colId xmlns:a16="http://schemas.microsoft.com/office/drawing/2014/main" val="2670310157"/>
                    </a:ext>
                  </a:extLst>
                </a:gridCol>
                <a:gridCol w="1270387">
                  <a:extLst>
                    <a:ext uri="{9D8B030D-6E8A-4147-A177-3AD203B41FA5}">
                      <a16:colId xmlns:a16="http://schemas.microsoft.com/office/drawing/2014/main" val="772869643"/>
                    </a:ext>
                  </a:extLst>
                </a:gridCol>
              </a:tblGrid>
              <a:tr h="62128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 кредитования</a:t>
                      </a:r>
                      <a:endParaRPr lang="ru-MD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53" marR="5953" marT="5953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93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Руб.</a:t>
                      </a:r>
                      <a:endParaRPr lang="ru-MD" sz="1200" b="1" i="1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53" marR="5953" marT="5953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93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59859142"/>
                  </a:ext>
                </a:extLst>
              </a:tr>
              <a:tr h="816622">
                <a:tc>
                  <a:txBody>
                    <a:bodyPr/>
                    <a:lstStyle/>
                    <a:p>
                      <a:pPr algn="just" fontAlgn="b"/>
                      <a:r>
                        <a:rPr lang="ru-MD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Кредитование молодых семей </a:t>
                      </a:r>
                      <a:r>
                        <a:rPr lang="ru-RU" sz="1400" dirty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 до 5 лет под 1 процент годовых на приобретение строительных материалов для строительства домовладений, а также на приобретение жилья </a:t>
                      </a:r>
                      <a:endParaRPr lang="ru-MD" sz="13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53" marR="5953" marT="5953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93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379 087</a:t>
                      </a:r>
                      <a:endParaRPr lang="ru-MD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53" marR="5953" marT="5953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93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440237603"/>
                  </a:ext>
                </a:extLst>
              </a:tr>
              <a:tr h="798798">
                <a:tc>
                  <a:txBody>
                    <a:bodyPr/>
                    <a:lstStyle/>
                    <a:p>
                      <a:pPr algn="just" fontAlgn="b"/>
                      <a:r>
                        <a:rPr lang="ru-MD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Кредитование молодых специалистов </a:t>
                      </a:r>
                      <a:r>
                        <a:rPr lang="ru-RU" sz="1200" dirty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 до 5 лет </a:t>
                      </a:r>
                      <a:r>
                        <a:rPr lang="ru-RU" sz="13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приобретения строительных материалов в целях строительства нового жилья, а также на приобретение домовладений в сельской местности и городах местного значения </a:t>
                      </a:r>
                      <a:endParaRPr lang="ru-MD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53" marR="5953" marT="5953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93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36 983</a:t>
                      </a:r>
                    </a:p>
                    <a:p>
                      <a:pPr algn="ctr" fontAlgn="b"/>
                      <a:endParaRPr lang="ru-MD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53" marR="5953" marT="5953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93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249959584"/>
                  </a:ext>
                </a:extLst>
              </a:tr>
              <a:tr h="1288802">
                <a:tc>
                  <a:txBody>
                    <a:bodyPr/>
                    <a:lstStyle/>
                    <a:p>
                      <a:pPr algn="just" fontAlgn="b"/>
                      <a:r>
                        <a:rPr lang="ru-MD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Кредитование крестьянско-фермерских хозяйств</a:t>
                      </a:r>
                      <a:r>
                        <a:rPr lang="ru-RU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юридических лиц</a:t>
                      </a:r>
                      <a:r>
                        <a:rPr lang="ru-MD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имеющих в пользовании либо в аренде до 200 га земельных участков сельскохозяйственного назначения на приобретение ГСМ семенного и посадочного материала, удобрений и пестицидов, 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 также расходов по строительству, приобретению, ремонту помещений для содержания сельскохозяйственных животных, приобретению молодняка животных для выращивания и откорма</a:t>
                      </a:r>
                      <a:r>
                        <a:rPr lang="ru-RU" sz="1400" dirty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MD" sz="13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53" marR="5953" marT="5953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93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MD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851 251</a:t>
                      </a:r>
                      <a:endParaRPr lang="ru-MD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53" marR="5953" marT="5953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93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40677469"/>
                  </a:ext>
                </a:extLst>
              </a:tr>
            </a:tbl>
          </a:graphicData>
        </a:graphic>
      </p:graphicFrame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2AF77576-E394-4ED0-9561-8785E00C8245}"/>
              </a:ext>
            </a:extLst>
          </p:cNvPr>
          <p:cNvSpPr txBox="1">
            <a:spLocks/>
          </p:cNvSpPr>
          <p:nvPr/>
        </p:nvSpPr>
        <p:spPr>
          <a:xfrm>
            <a:off x="1384667" y="335048"/>
            <a:ext cx="7221861" cy="614254"/>
          </a:xfrm>
          <a:prstGeom prst="rect">
            <a:avLst/>
          </a:prstGeom>
          <a:effectLst/>
        </p:spPr>
        <p:txBody>
          <a:bodyPr vert="horz" lIns="57150" tIns="28575" rIns="57150" bIns="28575" rtlCol="0" anchor="ctr">
            <a:normAutofit fontScale="925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Кредитование, </a:t>
            </a:r>
            <a:b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 счет средств государственных программ</a:t>
            </a:r>
            <a:endParaRPr lang="ru-MD" sz="2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82410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>
            <a:extLst>
              <a:ext uri="{FF2B5EF4-FFF2-40B4-BE49-F238E27FC236}">
                <a16:creationId xmlns:a16="http://schemas.microsoft.com/office/drawing/2014/main" id="{D2E2F4F8-4290-602A-AB47-E7419537D4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219" y="745169"/>
            <a:ext cx="8651630" cy="4594400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</a:t>
            </a:r>
            <a:endParaRPr lang="ru-MD" sz="15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5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</a:t>
            </a:r>
            <a:r>
              <a:rPr lang="ru-RU" sz="15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планируемые объемы потребления топливно-энергетических ресурсов (ТЭР) на 2026 год в натуральных показателях по видам коммунальных услуг (тепловая энергия, электроэнергия, водоснабжение и водоотведение, газ), </a:t>
            </a:r>
            <a:r>
              <a:rPr lang="ru-RU" sz="15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рассчитаны на уровне средней арифметической  фактического потребления энергоресурса за последние три года.</a:t>
            </a:r>
          </a:p>
          <a:p>
            <a:pPr algn="just"/>
            <a:endParaRPr lang="ru-RU" sz="1500" b="1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5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- в 2026 году сохраняется действие специальных бюджетных счетов муниципальных учреждений для зачисления доходов и осуществления расходования средств от оказания платных услуг.</a:t>
            </a:r>
          </a:p>
          <a:p>
            <a:pPr algn="just"/>
            <a:endParaRPr lang="ru-MD" sz="1500" b="1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5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- продолжает свое действие пилотный проект, что дает возможность в случае проведения реорганизационных (организационно-штатных) мероприятий, самостоятельно локальными актами устанавливать размер заработной платы работников.</a:t>
            </a:r>
            <a:endParaRPr lang="ru-MD" sz="1500" b="1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MD" dirty="0"/>
          </a:p>
        </p:txBody>
      </p:sp>
    </p:spTree>
    <p:extLst>
      <p:ext uri="{BB962C8B-B14F-4D97-AF65-F5344CB8AC3E}">
        <p14:creationId xmlns:p14="http://schemas.microsoft.com/office/powerpoint/2010/main" val="844150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2527B63-10A5-2B07-9BF7-737B6D6821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2152" y="1646799"/>
            <a:ext cx="6857999" cy="1827505"/>
          </a:xfrm>
        </p:spPr>
        <p:txBody>
          <a:bodyPr>
            <a:normAutofit/>
          </a:bodyPr>
          <a:lstStyle/>
          <a:p>
            <a:r>
              <a:rPr lang="ru-RU" sz="495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MD" sz="495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8276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44892" y="2135927"/>
            <a:ext cx="6959212" cy="111926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ctr">
              <a:lnSpc>
                <a:spcPts val="3624"/>
              </a:lnSpc>
              <a:spcBef>
                <a:spcPts val="11550"/>
              </a:spcBef>
              <a:spcAft>
                <a:spcPts val="630"/>
              </a:spcAft>
            </a:pPr>
            <a:r>
              <a:rPr lang="ru" sz="3600" b="1" spc="-5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бюджета Слободзейского района и города Слободзея на 202</a:t>
            </a:r>
            <a:r>
              <a:rPr lang="en-US" sz="3600" b="1" spc="-5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" sz="3600" b="1" spc="-5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год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45776" y="4450026"/>
            <a:ext cx="4187952" cy="60045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660900" y="5257872"/>
            <a:ext cx="1225296" cy="204216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r>
              <a:rPr lang="ru-R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r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нварь 202</a:t>
            </a:r>
            <a:r>
              <a:rPr lang="en-US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" sz="1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669311" y="365017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администрация </a:t>
            </a:r>
          </a:p>
          <a:p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Слободзейского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района и города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Слободзея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4A7E322C-B3B1-44F5-8D67-8B8F74AC5D5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874" y="11364"/>
            <a:ext cx="1385839" cy="1548422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61508" y="533258"/>
            <a:ext cx="6006828" cy="39177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ru" sz="2000" dirty="0">
              <a:solidFill>
                <a:srgbClr val="DC231E"/>
              </a:solidFill>
              <a:latin typeface="Arial Unicode MS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924544" y="5516880"/>
            <a:ext cx="100584" cy="146304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endParaRPr lang="ru" sz="1100" b="1" dirty="0">
              <a:solidFill>
                <a:srgbClr val="808080"/>
              </a:solidFill>
              <a:latin typeface="Trebuchet M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31629" y="453710"/>
            <a:ext cx="806792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>
                <a:solidFill>
                  <a:schemeClr val="accent4">
                    <a:lumMod val="50000"/>
                  </a:schemeClr>
                </a:solidFill>
                <a:highlight>
                  <a:srgbClr val="C0C0C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     Параметры бюджета:</a:t>
            </a:r>
          </a:p>
          <a:p>
            <a:pPr algn="ctr"/>
            <a:endParaRPr lang="ru-RU" sz="2000" b="1" i="1" dirty="0">
              <a:solidFill>
                <a:schemeClr val="accent4">
                  <a:lumMod val="50000"/>
                </a:schemeClr>
              </a:solidFill>
              <a:highlight>
                <a:srgbClr val="C0C0C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а) доходы в сумме  </a:t>
            </a: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124 719 018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рублей;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б) предельные расходы местного бюджета в сумме </a:t>
            </a: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268 347 959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рублей;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в) предельный дефицит местного бюджета </a:t>
            </a: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143 628 941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рубль, или </a:t>
            </a: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54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%  к          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расходной части местного бюджета. 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</a:p>
          <a:p>
            <a:pPr algn="just"/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1600" b="1" i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Источником покрытия дефицита местного бюджета являются: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-дотации (трансферты) из республиканского бюджета в сумме </a:t>
            </a: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143 628 941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рубль;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1600" b="1" i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Субсидии из республиканского бюджета:</a:t>
            </a:r>
          </a:p>
          <a:p>
            <a:pPr algn="just"/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счет Дорожного фонда (на развитие дорожной отрасли)– </a:t>
            </a: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45 548 112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рублей;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за счет Фонда поддержки территорий городов и районов– </a:t>
            </a: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393 620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рублей.</a:t>
            </a:r>
          </a:p>
          <a:p>
            <a:pPr algn="just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3406" y="287079"/>
            <a:ext cx="8633637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highlight>
                  <a:srgbClr val="C0C0C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источники доходов местного бюджета </a:t>
            </a:r>
          </a:p>
          <a:p>
            <a:pPr algn="ctr"/>
            <a:endParaRPr lang="ru-RU" sz="2000" b="1" dirty="0">
              <a:solidFill>
                <a:schemeClr val="tx1">
                  <a:lumMod val="95000"/>
                  <a:lumOff val="5000"/>
                </a:schemeClr>
              </a:solidFill>
              <a:highlight>
                <a:srgbClr val="C0C0C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а) Налоговые доходы прогнозируются в размере </a:t>
            </a:r>
            <a:r>
              <a:rPr lang="ru-RU" sz="1600" b="1" i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112 626 511 </a:t>
            </a:r>
            <a:r>
              <a:rPr lang="ru-RU" sz="16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рублей, в том числе:</a:t>
            </a:r>
          </a:p>
          <a:p>
            <a:pPr>
              <a:lnSpc>
                <a:spcPct val="150000"/>
              </a:lnSpc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Подоходный налог с физических лиц – 52 409 781 руб.;</a:t>
            </a:r>
          </a:p>
          <a:p>
            <a:pPr>
              <a:lnSpc>
                <a:spcPct val="150000"/>
              </a:lnSpc>
            </a:pP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2) Налог с выручки индивидуальных предпринимателей – 15 398 636 руб.;</a:t>
            </a:r>
          </a:p>
          <a:p>
            <a:pPr>
              <a:lnSpc>
                <a:spcPct val="150000"/>
              </a:lnSpc>
            </a:pP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3) Налоги на имущество1 938 635 руб.;  </a:t>
            </a:r>
          </a:p>
          <a:p>
            <a:pPr>
              <a:lnSpc>
                <a:spcPct val="150000"/>
              </a:lnSpc>
            </a:pP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4) Платежи за пользование природными ресурсами  29 174 454 руб.;</a:t>
            </a:r>
          </a:p>
          <a:p>
            <a:pPr>
              <a:lnSpc>
                <a:spcPct val="150000"/>
              </a:lnSpc>
            </a:pP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5) Прочие  налоги, пошлины и сборы – 10 005 843 руб.</a:t>
            </a:r>
          </a:p>
          <a:p>
            <a:r>
              <a:rPr lang="ru-RU" sz="16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б) Неналоговые доходы составляют  </a:t>
            </a:r>
            <a:r>
              <a:rPr lang="ru-RU" sz="1600" b="1" i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2 983 476 </a:t>
            </a:r>
            <a:r>
              <a:rPr lang="ru-RU" sz="16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рублей, в том числе:</a:t>
            </a:r>
          </a:p>
          <a:p>
            <a:pPr>
              <a:lnSpc>
                <a:spcPct val="150000"/>
              </a:lnSpc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Доходы от имущества, находящегося в государственной и муниципальной собственности – 2 074 024 руб.;             </a:t>
            </a:r>
          </a:p>
          <a:p>
            <a:pPr>
              <a:lnSpc>
                <a:spcPct val="150000"/>
              </a:lnSpc>
            </a:pP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2)  Доходы от продажи имущества, находящегося в государственной и муниципальной собственности – 245 652 руб.;</a:t>
            </a:r>
          </a:p>
          <a:p>
            <a:pPr>
              <a:lnSpc>
                <a:spcPct val="150000"/>
              </a:lnSpc>
            </a:pP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3)  Штрафные санкции, возмещение ущерба – 655 426 руб.</a:t>
            </a:r>
            <a:endParaRPr lang="ru-RU" sz="1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в) Доходы целевого территориального экологического бюджетного фонда </a:t>
            </a:r>
            <a:r>
              <a:rPr lang="ru-RU" sz="16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600" b="1" i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1 719 763 </a:t>
            </a:r>
            <a:r>
              <a:rPr lang="ru-RU" sz="16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руб.; </a:t>
            </a:r>
          </a:p>
          <a:p>
            <a:r>
              <a:rPr lang="ru-RU" sz="16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г) Доходы от предпринимательской и иной приносящей доход деятельности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 </a:t>
            </a:r>
            <a:r>
              <a:rPr lang="ru-RU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7 389 268</a:t>
            </a:r>
          </a:p>
          <a:p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руб.</a:t>
            </a:r>
          </a:p>
        </p:txBody>
      </p:sp>
    </p:spTree>
    <p:extLst>
      <p:ext uri="{BB962C8B-B14F-4D97-AF65-F5344CB8AC3E}">
        <p14:creationId xmlns:p14="http://schemas.microsoft.com/office/powerpoint/2010/main" val="1183058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clrChange>
              <a:clrFrom>
                <a:srgbClr val="CEF0FF"/>
              </a:clrFrom>
              <a:clrTo>
                <a:srgbClr val="CEF0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85800" y="617707"/>
            <a:ext cx="447431" cy="3974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clrChange>
              <a:clrFrom>
                <a:srgbClr val="FFFDFF"/>
              </a:clrFrom>
              <a:clrTo>
                <a:srgbClr val="FFFD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74375" y="1088424"/>
            <a:ext cx="368661" cy="313362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558412" y="33528"/>
            <a:ext cx="8271645" cy="66751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ru" sz="700" b="1" u="sng" spc="-50" dirty="0">
              <a:solidFill>
                <a:srgbClr val="943936"/>
              </a:solidFill>
              <a:latin typeface="Arial Narrow"/>
            </a:endParaRPr>
          </a:p>
          <a:p>
            <a:pPr algn="ctr"/>
            <a:r>
              <a:rPr lang="ru" sz="2000" b="1" dirty="0">
                <a:solidFill>
                  <a:schemeClr val="tx2">
                    <a:lumMod val="50000"/>
                  </a:schemeClr>
                </a:solidFill>
                <a:highlight>
                  <a:srgbClr val="C0C0C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направления  социально - бюджетной политики на 2026 год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336867" y="637763"/>
            <a:ext cx="5228525" cy="381808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>
              <a:spcBef>
                <a:spcPts val="3780"/>
              </a:spcBef>
              <a:spcAft>
                <a:spcPts val="2100"/>
              </a:spcAft>
            </a:pPr>
            <a:r>
              <a:rPr lang="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 защищённые статьи расходов </a:t>
            </a:r>
            <a:r>
              <a:rPr lang="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220 347 649 руб. </a:t>
            </a:r>
            <a:r>
              <a:rPr lang="ru-MD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том числе: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38308" y="1015144"/>
            <a:ext cx="7867384" cy="48993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718813">
              <a:lnSpc>
                <a:spcPts val="2160"/>
              </a:lnSpc>
              <a:spcBef>
                <a:spcPts val="2100"/>
              </a:spcBef>
              <a:spcAft>
                <a:spcPts val="1470"/>
              </a:spcAft>
            </a:pPr>
            <a:r>
              <a:rPr lang="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оплата труда работников бюджетной сферы </a:t>
            </a:r>
            <a:r>
              <a:rPr lang="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" sz="16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200 238 315 руб.;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442704" y="1396221"/>
            <a:ext cx="7676630" cy="3660229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r>
              <a:rPr lang="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</a:t>
            </a:r>
          </a:p>
          <a:p>
            <a:r>
              <a:rPr lang="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на питание </a:t>
            </a:r>
            <a:r>
              <a:rPr lang="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" sz="16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14 709 760 руб.</a:t>
            </a:r>
            <a:r>
              <a:rPr lang="ru" sz="16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ru-RU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асходы на медикаменты </a:t>
            </a:r>
            <a:r>
              <a:rPr lang="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" sz="16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56 879 руб.</a:t>
            </a:r>
            <a:r>
              <a:rPr lang="ru" sz="1600" b="1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ru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детей, находящихся под опекой </a:t>
            </a:r>
            <a:r>
              <a:rPr lang="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" sz="16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2 952 386 руб.;</a:t>
            </a:r>
            <a:endParaRPr lang="ru" sz="1600" b="1" dirty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MD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одержание детей в коррекционной школе г. Тирасполь (ЛОРК</a:t>
            </a:r>
            <a:r>
              <a:rPr lang="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–  </a:t>
            </a:r>
            <a:r>
              <a:rPr lang="ru" sz="16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1 554 468 руб</a:t>
            </a:r>
            <a:r>
              <a:rPr lang="ru" sz="16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.;</a:t>
            </a:r>
          </a:p>
          <a:p>
            <a:pPr>
              <a:lnSpc>
                <a:spcPct val="150000"/>
              </a:lnSpc>
              <a:spcBef>
                <a:spcPts val="1470"/>
              </a:spcBef>
              <a:spcAft>
                <a:spcPts val="2730"/>
              </a:spcAft>
            </a:pPr>
            <a:r>
              <a:rPr lang="ru-RU" sz="16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о</a:t>
            </a:r>
            <a:r>
              <a:rPr lang="ru-RU" sz="1600" b="1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плата договоров коммерческого найма жилья сиротам</a:t>
            </a:r>
            <a:r>
              <a:rPr lang="ru-RU" sz="1600" b="1" i="1" dirty="0"/>
              <a:t> </a:t>
            </a:r>
            <a:r>
              <a:rPr lang="ru-RU" sz="1600" dirty="0"/>
              <a:t>- </a:t>
            </a:r>
            <a:r>
              <a:rPr lang="ru-MD" sz="1600" b="1" u="none" strike="noStrike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166 000 руб. </a:t>
            </a:r>
          </a:p>
          <a:p>
            <a:pPr>
              <a:spcBef>
                <a:spcPts val="1470"/>
              </a:spcBef>
              <a:spcAft>
                <a:spcPts val="2730"/>
              </a:spcAft>
            </a:pPr>
            <a:endParaRPr lang="ru-MD" sz="1600" dirty="0">
              <a:solidFill>
                <a:schemeClr val="bg2">
                  <a:lumMod val="50000"/>
                </a:schemeClr>
              </a:solidFill>
            </a:endParaRPr>
          </a:p>
          <a:p>
            <a:pPr>
              <a:spcBef>
                <a:spcPts val="1470"/>
              </a:spcBef>
              <a:spcAft>
                <a:spcPts val="2730"/>
              </a:spcAft>
            </a:pPr>
            <a:endParaRPr lang="ru" sz="1600" dirty="0">
              <a:solidFill>
                <a:schemeClr val="bg2">
                  <a:lumMod val="50000"/>
                </a:schemeClr>
              </a:solidFill>
              <a:latin typeface="Arial Unicode MS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405129" y="3246120"/>
            <a:ext cx="4395216" cy="265176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>
              <a:spcBef>
                <a:spcPts val="2730"/>
              </a:spcBef>
              <a:spcAft>
                <a:spcPts val="2100"/>
              </a:spcAft>
            </a:pPr>
            <a:endParaRPr lang="ru" sz="1600" dirty="0">
              <a:latin typeface="Arial Unicode MS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278743" y="4870795"/>
            <a:ext cx="6931152" cy="53949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>
              <a:lnSpc>
                <a:spcPts val="2160"/>
              </a:lnSpc>
              <a:spcBef>
                <a:spcPts val="2100"/>
              </a:spcBef>
              <a:spcAft>
                <a:spcPts val="1470"/>
              </a:spcAft>
            </a:pPr>
            <a:endParaRPr lang="ru" sz="1600" dirty="0">
              <a:latin typeface="Arial Unicode MS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830057" y="5388864"/>
            <a:ext cx="97536" cy="146304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endParaRPr lang="ru" sz="1100" b="1" dirty="0">
              <a:solidFill>
                <a:srgbClr val="808080"/>
              </a:solidFill>
              <a:latin typeface="Trebuchet MS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528194"/>
            <a:ext cx="508676" cy="508676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73" y="2506263"/>
            <a:ext cx="643270" cy="64327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4597" y="3644710"/>
            <a:ext cx="506012" cy="506012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12417" y="2059990"/>
            <a:ext cx="483701" cy="483701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3C6BC3E9-1CE4-0269-4D71-F9FECAA1ED1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236" y="3076266"/>
            <a:ext cx="530956" cy="506012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2121408" y="422677"/>
            <a:ext cx="5321808" cy="48463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20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развития дорожной отрасли</a:t>
            </a:r>
            <a:endParaRPr lang="ru" sz="2000" b="1" dirty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121408" y="3383281"/>
            <a:ext cx="774192" cy="45110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ru" sz="2300" b="1" dirty="0">
              <a:solidFill>
                <a:srgbClr val="1F497D"/>
              </a:solidFill>
              <a:latin typeface="Arial Narrow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3484220" y="980890"/>
            <a:ext cx="1524000" cy="70713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297685">
              <a:spcAft>
                <a:spcPts val="420"/>
              </a:spcAft>
            </a:pPr>
            <a:endParaRPr lang="ru" sz="850" dirty="0">
              <a:latin typeface="Arial Unicode MS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154936" y="4815840"/>
            <a:ext cx="743712" cy="44805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ru" sz="850" dirty="0">
              <a:latin typeface="Arial Unicode MS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5303520" y="4370832"/>
            <a:ext cx="3023616" cy="89306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ctr"/>
            <a:endParaRPr lang="ru" sz="850" dirty="0">
              <a:latin typeface="Arial Unicode MS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8900160" y="5458968"/>
            <a:ext cx="106680" cy="146304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endParaRPr lang="ru" sz="1100" b="1" dirty="0">
              <a:solidFill>
                <a:srgbClr val="808080"/>
              </a:solidFill>
              <a:latin typeface="Trebuchet MS"/>
            </a:endParaRPr>
          </a:p>
        </p:txBody>
      </p:sp>
      <p:pic>
        <p:nvPicPr>
          <p:cNvPr id="34" name="Рисунок 3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749" y="1411469"/>
            <a:ext cx="478467" cy="717701"/>
          </a:xfrm>
          <a:prstGeom prst="rect">
            <a:avLst/>
          </a:prstGeom>
        </p:spPr>
      </p:pic>
      <p:sp>
        <p:nvSpPr>
          <p:cNvPr id="36" name="Прямоугольник 35"/>
          <p:cNvSpPr/>
          <p:nvPr/>
        </p:nvSpPr>
        <p:spPr>
          <a:xfrm>
            <a:off x="1531090" y="1318359"/>
            <a:ext cx="693242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2026 году за счет субсидий республиканского бюджета предусматривается финансирование Программ развития дорожной отрасли по автомобильным дорогам  в сумме 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45 548 112 рубля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из них: </a:t>
            </a: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Финансирование  Программы  развития дорожной отрасли по автомобильным дорогам общего пользования, находящимся в государственной собственности – </a:t>
            </a:r>
            <a:r>
              <a:rPr lang="ru-RU" sz="16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26 240 924 рубля</a:t>
            </a:r>
            <a:r>
              <a:rPr lang="ru-RU" sz="16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Финансирование Программы  развития дорожной отрасли по автомобильным дорогам общего пользования, находящимся в муниципальной собственности </a:t>
            </a:r>
            <a:r>
              <a:rPr lang="ru-RU" sz="16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6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18 508 265 рублей</a:t>
            </a:r>
            <a:r>
              <a:rPr lang="ru-RU" sz="16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Tx/>
              <a:buChar char="-"/>
            </a:pPr>
            <a:endParaRPr lang="ru-RU" sz="1600" b="1" dirty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Целевые субсидии на выполнение высотных работ по ремонту железобетонных конструкций мостового сооружения на автомобильной дороге Бычок – Первомайск </a:t>
            </a:r>
            <a:r>
              <a:rPr lang="ru-RU" sz="16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6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798 923 рубля.</a:t>
            </a:r>
          </a:p>
        </p:txBody>
      </p:sp>
      <p:pic>
        <p:nvPicPr>
          <p:cNvPr id="37" name="Рисунок 3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097" y="2424224"/>
            <a:ext cx="858312" cy="571168"/>
          </a:xfrm>
          <a:prstGeom prst="rect">
            <a:avLst/>
          </a:prstGeom>
        </p:spPr>
      </p:pic>
      <p:pic>
        <p:nvPicPr>
          <p:cNvPr id="38" name="Рисунок 3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726" y="3455583"/>
            <a:ext cx="904210" cy="556437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056FB0F-3396-BB3F-51E4-5AF2B89C6A2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425" y="4391623"/>
            <a:ext cx="1074421" cy="712388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791705-F99F-4D1C-AB8F-B3A3C19A6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6543" y="176831"/>
            <a:ext cx="6496050" cy="374602"/>
          </a:xfrm>
        </p:spPr>
        <p:txBody>
          <a:bodyPr>
            <a:normAutofit fontScale="90000"/>
          </a:bodyPr>
          <a:lstStyle/>
          <a:p>
            <a:pPr algn="r"/>
            <a:r>
              <a:rPr lang="ru-RU" sz="33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Фонды местного бюджета </a:t>
            </a:r>
            <a:endParaRPr lang="ru-MD" sz="33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680502CC-8D83-48B1-9DB0-AFEFF64210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7029826"/>
              </p:ext>
            </p:extLst>
          </p:nvPr>
        </p:nvGraphicFramePr>
        <p:xfrm>
          <a:off x="2729239" y="1140243"/>
          <a:ext cx="4993353" cy="2464681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3733477">
                  <a:extLst>
                    <a:ext uri="{9D8B030D-6E8A-4147-A177-3AD203B41FA5}">
                      <a16:colId xmlns:a16="http://schemas.microsoft.com/office/drawing/2014/main" val="3534869079"/>
                    </a:ext>
                  </a:extLst>
                </a:gridCol>
                <a:gridCol w="1259876">
                  <a:extLst>
                    <a:ext uri="{9D8B030D-6E8A-4147-A177-3AD203B41FA5}">
                      <a16:colId xmlns:a16="http://schemas.microsoft.com/office/drawing/2014/main" val="1397798485"/>
                    </a:ext>
                  </a:extLst>
                </a:gridCol>
              </a:tblGrid>
              <a:tr h="458212">
                <a:tc>
                  <a:txBody>
                    <a:bodyPr/>
                    <a:lstStyle/>
                    <a:p>
                      <a:pPr algn="ctr" fontAlgn="b"/>
                      <a:r>
                        <a:rPr lang="ru-MD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Фонды: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MD" sz="15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MD" sz="15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Сумма, руб.</a:t>
                      </a:r>
                      <a:endParaRPr lang="ru-MD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0684062"/>
                  </a:ext>
                </a:extLst>
              </a:tr>
              <a:tr h="508365">
                <a:tc>
                  <a:txBody>
                    <a:bodyPr/>
                    <a:lstStyle/>
                    <a:p>
                      <a:pPr algn="l" fontAlgn="b"/>
                      <a:r>
                        <a:rPr lang="ru-MD" sz="18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Целевой экологический фонд</a:t>
                      </a:r>
                      <a:endParaRPr lang="ru-M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MD" sz="18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1 719 763 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8352095"/>
                  </a:ext>
                </a:extLst>
              </a:tr>
              <a:tr h="472582">
                <a:tc>
                  <a:txBody>
                    <a:bodyPr/>
                    <a:lstStyle/>
                    <a:p>
                      <a:pPr algn="l" fontAlgn="b"/>
                      <a:r>
                        <a:rPr lang="ru-MD" sz="18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Резервный фонд</a:t>
                      </a:r>
                      <a:endParaRPr lang="ru-MD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MD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1 048 842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6475012"/>
                  </a:ext>
                </a:extLst>
              </a:tr>
              <a:tr h="46973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Фонд экономического  развития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50 000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9772062"/>
                  </a:ext>
                </a:extLst>
              </a:tr>
              <a:tr h="343303">
                <a:tc>
                  <a:txBody>
                    <a:bodyPr/>
                    <a:lstStyle/>
                    <a:p>
                      <a:pPr marL="0" marR="0" lvl="0" indent="0" algn="l" defTabSz="3429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Фонд  социального развития </a:t>
                      </a:r>
                    </a:p>
                    <a:p>
                      <a:pPr algn="l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50 000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9557327"/>
                  </a:ext>
                </a:extLst>
              </a:tr>
            </a:tbl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C7543BC-D78B-028E-F5BE-8F33821EF8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9620" y="1878614"/>
            <a:ext cx="961722" cy="1066195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46821ED-12B9-2BFB-6D39-1CEE848A312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499" y="1093789"/>
            <a:ext cx="1212598" cy="865396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F97B5AEB-55CB-4E8D-86F1-13A82BD30AE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746" y="2772991"/>
            <a:ext cx="1212598" cy="91774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2AC3212-6D78-4C2B-D7AF-42058139B070}"/>
              </a:ext>
            </a:extLst>
          </p:cNvPr>
          <p:cNvSpPr txBox="1"/>
          <p:nvPr/>
        </p:nvSpPr>
        <p:spPr>
          <a:xfrm>
            <a:off x="2729240" y="3832104"/>
            <a:ext cx="4993352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 в 2026 году местному бюджету из республиканского бюджета  выделяются субсидии в сумме 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393 620 рублей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</a:t>
            </a: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фонда поддержки  территорий городов и районов Республики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обеспечения рабочими тетрадями учащихся 1-4 классов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9656C66-AA71-2AFF-2FAB-579E8135955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80232" y="4180743"/>
            <a:ext cx="1037179" cy="847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4602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4641" y="639392"/>
            <a:ext cx="68787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Финансирование смет целевого назначения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423951" y="1417643"/>
            <a:ext cx="67093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2026 года планируется производить финансирование расходов за счет средств, имеющих целевое назначение: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741564" y="2080833"/>
            <a:ext cx="710254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r>
              <a:rPr lang="ru-RU" dirty="0"/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целевого сбора с граждан на благоустройство  территорий города, сел (поселков) района  в сумме –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6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2 927 572 рубля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711844" y="3412800"/>
            <a:ext cx="68154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целевого  сбора  на содержание социальной сферы и инфраструктуры сел (поселков) района  в сумме </a:t>
            </a:r>
            <a:r>
              <a:rPr lang="ru-RU" sz="16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922 004 рубля.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3021" y="2442114"/>
            <a:ext cx="506012" cy="534841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5552" y="3506346"/>
            <a:ext cx="506012" cy="605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643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791705-F99F-4D1C-AB8F-B3A3C19A6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6031" y="393299"/>
            <a:ext cx="7385001" cy="521101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Муниципальные программы – 2026 г.</a:t>
            </a:r>
            <a:endParaRPr lang="ru-MD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680502CC-8D83-48B1-9DB0-AFEFF64210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4171132"/>
              </p:ext>
            </p:extLst>
          </p:nvPr>
        </p:nvGraphicFramePr>
        <p:xfrm>
          <a:off x="921379" y="1129810"/>
          <a:ext cx="7677497" cy="3983695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5995669">
                  <a:extLst>
                    <a:ext uri="{9D8B030D-6E8A-4147-A177-3AD203B41FA5}">
                      <a16:colId xmlns:a16="http://schemas.microsoft.com/office/drawing/2014/main" val="3534869079"/>
                    </a:ext>
                  </a:extLst>
                </a:gridCol>
                <a:gridCol w="1681828">
                  <a:extLst>
                    <a:ext uri="{9D8B030D-6E8A-4147-A177-3AD203B41FA5}">
                      <a16:colId xmlns:a16="http://schemas.microsoft.com/office/drawing/2014/main" val="1397798485"/>
                    </a:ext>
                  </a:extLst>
                </a:gridCol>
              </a:tblGrid>
              <a:tr h="427743">
                <a:tc>
                  <a:txBody>
                    <a:bodyPr/>
                    <a:lstStyle/>
                    <a:p>
                      <a:pPr algn="l" fontAlgn="b"/>
                      <a:r>
                        <a:rPr lang="ru-MD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Программы: </a:t>
                      </a:r>
                      <a:endParaRPr lang="ru-MD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MD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MD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Сумма, руб.</a:t>
                      </a:r>
                      <a:endParaRPr lang="ru-MD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0684062"/>
                  </a:ext>
                </a:extLst>
              </a:tr>
              <a:tr h="1240519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   Программа расходования средств, поступивших от налога на содержание жилищного фонда, объектов социально-культурной сферы и благоустройства территории (в том числе содержание рабочих по благоустройству города, сел, поселков) 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5 503 866</a:t>
                      </a:r>
                      <a:endParaRPr lang="ru-MD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0835460"/>
                  </a:ext>
                </a:extLst>
              </a:tr>
              <a:tr h="803613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   Программа капитальных вложений и капитального ремонта объектов бюджетной сферы за счет средств местного бюджета (в том числе кредиторская задолженность)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616 733</a:t>
                      </a:r>
                      <a:endParaRPr lang="ru-MD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0646315"/>
                  </a:ext>
                </a:extLst>
              </a:tr>
              <a:tr h="818876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   Ремонт муниципальных квартир (домов) и жилых помещений для детей-сирот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200 000</a:t>
                      </a:r>
                      <a:endParaRPr lang="ru-MD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1640697"/>
                  </a:ext>
                </a:extLst>
              </a:tr>
              <a:tr h="605148">
                <a:tc>
                  <a:txBody>
                    <a:bodyPr/>
                    <a:lstStyle/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*  Программа ремонта Мемориалов воинской Славы и Памятников советским воинам, погибшим в годы ВОВ (кредиторская задолженность)</a:t>
                      </a:r>
                    </a:p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39 977</a:t>
                      </a:r>
                    </a:p>
                    <a:p>
                      <a:pPr algn="r" fontAlgn="ctr"/>
                      <a:endParaRPr lang="ru-MD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59433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105716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1626</TotalTime>
  <Words>1017</Words>
  <Application>Microsoft Office PowerPoint</Application>
  <PresentationFormat>Экран (16:10)</PresentationFormat>
  <Paragraphs>108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2" baseType="lpstr">
      <vt:lpstr>Arial</vt:lpstr>
      <vt:lpstr>Arial Narrow</vt:lpstr>
      <vt:lpstr>Arial Unicode MS</vt:lpstr>
      <vt:lpstr>Calibri</vt:lpstr>
      <vt:lpstr>Calibri Light</vt:lpstr>
      <vt:lpstr>Century Gothic</vt:lpstr>
      <vt:lpstr>Times New Roman</vt:lpstr>
      <vt:lpstr>Trebuchet MS</vt:lpstr>
      <vt:lpstr>Wingdings 3</vt:lpstr>
      <vt:lpstr>Легкий дым</vt:lpstr>
      <vt:lpstr>Общественные слушания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Фонды местного бюджета </vt:lpstr>
      <vt:lpstr>Презентация PowerPoint</vt:lpstr>
      <vt:lpstr>Муниципальные программы – 2026 г.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Рустам</dc:creator>
  <cp:keywords/>
  <cp:lastModifiedBy>Надежда Паскарь</cp:lastModifiedBy>
  <cp:revision>158</cp:revision>
  <cp:lastPrinted>2025-01-08T09:42:39Z</cp:lastPrinted>
  <dcterms:created xsi:type="dcterms:W3CDTF">2022-01-14T07:30:11Z</dcterms:created>
  <dcterms:modified xsi:type="dcterms:W3CDTF">2026-01-21T08:19:38Z</dcterms:modified>
</cp:coreProperties>
</file>